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1"/>
  </p:sldMasterIdLst>
  <p:notesMasterIdLst>
    <p:notesMasterId r:id="rId21"/>
  </p:notesMasterIdLst>
  <p:sldIdLst>
    <p:sldId id="1899" r:id="rId2"/>
    <p:sldId id="1961" r:id="rId3"/>
    <p:sldId id="1962" r:id="rId4"/>
    <p:sldId id="1963" r:id="rId5"/>
    <p:sldId id="1964" r:id="rId6"/>
    <p:sldId id="259" r:id="rId7"/>
    <p:sldId id="1965" r:id="rId8"/>
    <p:sldId id="1934" r:id="rId9"/>
    <p:sldId id="1966" r:id="rId10"/>
    <p:sldId id="261" r:id="rId11"/>
    <p:sldId id="1960" r:id="rId12"/>
    <p:sldId id="1967" r:id="rId13"/>
    <p:sldId id="1968" r:id="rId14"/>
    <p:sldId id="1969" r:id="rId15"/>
    <p:sldId id="1970" r:id="rId16"/>
    <p:sldId id="1971" r:id="rId17"/>
    <p:sldId id="1972" r:id="rId18"/>
    <p:sldId id="1950" r:id="rId19"/>
    <p:sldId id="19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73" autoAdjust="0"/>
    <p:restoredTop sz="94660"/>
  </p:normalViewPr>
  <p:slideViewPr>
    <p:cSldViewPr snapToGrid="0">
      <p:cViewPr varScale="1">
        <p:scale>
          <a:sx n="72" d="100"/>
          <a:sy n="72" d="100"/>
        </p:scale>
        <p:origin x="1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1_2" csCatId="accent1"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40/2000/NQ-QH10</a:t>
          </a:r>
        </a:p>
      </dgm:t>
    </dgm:pt>
    <dgm:pt modelId="{FCB98E03-6413-4BDB-A858-7F8844C024C6}" type="par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(2002)</a:t>
          </a:r>
        </a:p>
      </dgm:t>
    </dgm:pt>
    <dgm:pt modelId="{D6490661-1171-4142-961C-76253F3DD218}" type="par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Quyết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16/2006/QĐ-BGDĐT</a:t>
          </a:r>
        </a:p>
      </dgm:t>
    </dgm:pt>
    <dgm:pt modelId="{33A22A82-3FE5-43FF-B9DD-2E2C57242A5C}" type="par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2_2" csCatId="accent2"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88/2014/NQ-QH13</a:t>
          </a:r>
        </a:p>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51/2017/NQ-QH14</a:t>
          </a:r>
        </a:p>
      </dgm:t>
    </dgm:pt>
    <dgm:pt modelId="{FCB98E03-6413-4BDB-A858-7F8844C024C6}" type="par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Chương</a:t>
          </a:r>
          <a:r>
            <a:rPr lang="en-US" sz="2200" b="1" i="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trình</a:t>
          </a:r>
          <a:r>
            <a:rPr lang="en-US" sz="2200" b="1" i="0" dirty="0">
              <a:latin typeface="Times New Roman" panose="02020603050405020304" pitchFamily="18" charset="0"/>
              <a:cs typeface="Times New Roman" panose="02020603050405020304" pitchFamily="18" charset="0"/>
            </a:rPr>
            <a:t> GDPT 2018 </a:t>
          </a:r>
          <a:r>
            <a:rPr lang="en-US" sz="2200" dirty="0">
              <a:latin typeface="Times New Roman" panose="02020603050405020304" pitchFamily="18" charset="0"/>
              <a:cs typeface="Times New Roman" panose="02020603050405020304" pitchFamily="18" charset="0"/>
            </a:rPr>
            <a:t>(12/2018)</a:t>
          </a:r>
        </a:p>
      </dgm:t>
    </dgm:pt>
    <dgm:pt modelId="{D6490661-1171-4142-961C-76253F3DD218}" type="par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endParaRPr lang="en-US" sz="2200" dirty="0">
            <a:latin typeface="Times New Roman" panose="02020603050405020304" pitchFamily="18" charset="0"/>
            <a:cs typeface="Times New Roman" panose="02020603050405020304" pitchFamily="18" charset="0"/>
          </a:endParaRPr>
        </a:p>
      </dgm:t>
    </dgm:pt>
    <dgm:pt modelId="{33A22A82-3FE5-43FF-B9DD-2E2C57242A5C}" type="par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custScaleX="133562">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754379" y="0"/>
          <a:ext cx="8549640" cy="25786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40/2000/NQ-QH10</a:t>
          </a:r>
        </a:p>
      </dsp:txBody>
      <dsp:txXfrm>
        <a:off x="50351" y="823933"/>
        <a:ext cx="2916818" cy="930741"/>
      </dsp:txXfrm>
    </dsp:sp>
    <dsp:sp modelId="{49F7C982-124A-477A-83EE-E9FD4324BA06}">
      <dsp:nvSpPr>
        <dsp:cNvPr id="0" name=""/>
        <dsp:cNvSpPr/>
      </dsp:nvSpPr>
      <dsp:spPr>
        <a:xfrm>
          <a:off x="3520439"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01 </a:t>
          </a:r>
          <a:r>
            <a:rPr lang="en-US" sz="2200" kern="1200" dirty="0" err="1">
              <a:latin typeface="Times New Roman" panose="02020603050405020304" pitchFamily="18" charset="0"/>
              <a:cs typeface="Times New Roman" panose="02020603050405020304" pitchFamily="18" charset="0"/>
            </a:rPr>
            <a:t>bộ</a:t>
          </a:r>
          <a:r>
            <a:rPr lang="en-US" sz="2200"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Sách</a:t>
          </a:r>
          <a:r>
            <a:rPr lang="en-US" sz="2200" b="1"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giáo</a:t>
          </a:r>
          <a:r>
            <a:rPr lang="en-US" sz="2200" b="1"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duy</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nhất</a:t>
          </a:r>
          <a:r>
            <a:rPr lang="en-US" sz="2200" kern="1200" dirty="0">
              <a:latin typeface="Times New Roman" panose="02020603050405020304" pitchFamily="18" charset="0"/>
              <a:cs typeface="Times New Roman" panose="02020603050405020304" pitchFamily="18" charset="0"/>
            </a:rPr>
            <a:t> (2002)</a:t>
          </a:r>
        </a:p>
      </dsp:txBody>
      <dsp:txXfrm>
        <a:off x="3570790" y="823933"/>
        <a:ext cx="2916818" cy="930741"/>
      </dsp:txXfrm>
    </dsp:sp>
    <dsp:sp modelId="{E179DB60-5546-49DE-A8A9-D268FD504B4E}">
      <dsp:nvSpPr>
        <dsp:cNvPr id="0" name=""/>
        <dsp:cNvSpPr/>
      </dsp:nvSpPr>
      <dsp:spPr>
        <a:xfrm>
          <a:off x="704088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Quyết </a:t>
          </a:r>
          <a:r>
            <a:rPr lang="en-US" sz="2200" kern="1200" dirty="0" err="1">
              <a:latin typeface="Times New Roman" panose="02020603050405020304" pitchFamily="18" charset="0"/>
              <a:cs typeface="Times New Roman" panose="02020603050405020304" pitchFamily="18" charset="0"/>
            </a:rPr>
            <a:t>định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16/2006/QĐ-BGDĐT</a:t>
          </a:r>
        </a:p>
      </dsp:txBody>
      <dsp:txXfrm>
        <a:off x="7091231" y="823933"/>
        <a:ext cx="2916818" cy="930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847648" y="0"/>
          <a:ext cx="9606686" cy="35661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6" y="1069848"/>
          <a:ext cx="4182493"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88/2014/NQ-QH13</a:t>
          </a:r>
        </a:p>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51/2017/NQ-QH14</a:t>
          </a:r>
        </a:p>
      </dsp:txBody>
      <dsp:txXfrm>
        <a:off x="69640" y="1139482"/>
        <a:ext cx="4043225" cy="1287196"/>
      </dsp:txXfrm>
    </dsp:sp>
    <dsp:sp modelId="{49F7C982-124A-477A-83EE-E9FD4324BA06}">
      <dsp:nvSpPr>
        <dsp:cNvPr id="0" name=""/>
        <dsp:cNvSpPr/>
      </dsp:nvSpPr>
      <dsp:spPr>
        <a:xfrm>
          <a:off x="4610739"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Chương</a:t>
          </a:r>
          <a:r>
            <a:rPr lang="en-US" sz="2200" b="1" i="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trình</a:t>
          </a:r>
          <a:r>
            <a:rPr lang="en-US" sz="2200" b="1" i="0" kern="1200" dirty="0">
              <a:latin typeface="Times New Roman" panose="02020603050405020304" pitchFamily="18" charset="0"/>
              <a:cs typeface="Times New Roman" panose="02020603050405020304" pitchFamily="18" charset="0"/>
            </a:rPr>
            <a:t> GDPT 2018 </a:t>
          </a:r>
          <a:r>
            <a:rPr lang="en-US" sz="2200" kern="1200" dirty="0">
              <a:latin typeface="Times New Roman" panose="02020603050405020304" pitchFamily="18" charset="0"/>
              <a:cs typeface="Times New Roman" panose="02020603050405020304" pitchFamily="18" charset="0"/>
            </a:rPr>
            <a:t>(12/2018)</a:t>
          </a:r>
        </a:p>
      </dsp:txBody>
      <dsp:txXfrm>
        <a:off x="4680373" y="1139482"/>
        <a:ext cx="2992231" cy="1287196"/>
      </dsp:txXfrm>
    </dsp:sp>
    <dsp:sp modelId="{E179DB60-5546-49DE-A8A9-D268FD504B4E}">
      <dsp:nvSpPr>
        <dsp:cNvPr id="0" name=""/>
        <dsp:cNvSpPr/>
      </dsp:nvSpPr>
      <dsp:spPr>
        <a:xfrm>
          <a:off x="8170477"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một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Sách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giáo</a:t>
          </a:r>
          <a:r>
            <a:rPr lang="en-US" sz="2200"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theo</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lộ</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trình</a:t>
          </a:r>
          <a:endParaRPr lang="en-US" sz="2200" kern="1200" dirty="0">
            <a:latin typeface="Times New Roman" panose="02020603050405020304" pitchFamily="18" charset="0"/>
            <a:cs typeface="Times New Roman" panose="02020603050405020304" pitchFamily="18" charset="0"/>
          </a:endParaRPr>
        </a:p>
      </dsp:txBody>
      <dsp:txXfrm>
        <a:off x="8240111" y="1139482"/>
        <a:ext cx="2992231" cy="1287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7C0A7-85B5-4743-A230-ABA75FB388E5}" type="datetimeFigureOut">
              <a:rPr lang="en-US" smtClean="0"/>
              <a:t>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D66A2-A861-442A-8DE8-F35457B77ABD}" type="slidenum">
              <a:rPr lang="en-US" smtClean="0"/>
              <a:t>‹#›</a:t>
            </a:fld>
            <a:endParaRPr lang="en-US"/>
          </a:p>
        </p:txBody>
      </p:sp>
    </p:spTree>
    <p:extLst>
      <p:ext uri="{BB962C8B-B14F-4D97-AF65-F5344CB8AC3E}">
        <p14:creationId xmlns:p14="http://schemas.microsoft.com/office/powerpoint/2010/main" val="6410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7"/>
        <p:cNvGrpSpPr/>
        <p:nvPr/>
      </p:nvGrpSpPr>
      <p:grpSpPr>
        <a:xfrm>
          <a:off x="0" y="0"/>
          <a:ext cx="0" cy="0"/>
          <a:chOff x="0" y="0"/>
          <a:chExt cx="0" cy="0"/>
        </a:xfrm>
      </p:grpSpPr>
      <p:sp>
        <p:nvSpPr>
          <p:cNvPr id="3658" name="Google Shape;36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9" name="Google Shape;36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1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2/13/2023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696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537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661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10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54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873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78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75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6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606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2/13/2023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2629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68596261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60"/>
        <p:cNvGrpSpPr/>
        <p:nvPr/>
      </p:nvGrpSpPr>
      <p:grpSpPr>
        <a:xfrm>
          <a:off x="0" y="0"/>
          <a:ext cx="0" cy="0"/>
          <a:chOff x="0" y="0"/>
          <a:chExt cx="0" cy="0"/>
        </a:xfrm>
      </p:grpSpPr>
      <p:sp>
        <p:nvSpPr>
          <p:cNvPr id="3663" name="Google Shape;3663;p31"/>
          <p:cNvSpPr txBox="1">
            <a:spLocks noGrp="1"/>
          </p:cNvSpPr>
          <p:nvPr>
            <p:ph type="ctrTitle"/>
          </p:nvPr>
        </p:nvSpPr>
        <p:spPr>
          <a:xfrm>
            <a:off x="1783514" y="2384766"/>
            <a:ext cx="8656678" cy="1410844"/>
          </a:xfrm>
          <a:prstGeom prst="rect">
            <a:avLst/>
          </a:prstGeom>
        </p:spPr>
        <p:txBody>
          <a:bodyPr spcFirstLastPara="1" vert="horz" wrap="square" lIns="91425" tIns="91425" rIns="91425" bIns="91425" rtlCol="0" anchor="b" anchorCtr="0">
            <a:noAutofit/>
          </a:bodyPr>
          <a:lstStyle/>
          <a:p>
            <a:pPr algn="ctr">
              <a:lnSpc>
                <a:spcPct val="110000"/>
              </a:lnSpc>
            </a:pPr>
            <a:b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br>
            <a:r>
              <a:rPr lang="en-US" sz="32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C00000"/>
                </a:solidFill>
                <a:latin typeface="Cambria" panose="02040503050406030204" pitchFamily="18" charset="0"/>
                <a:cs typeface="Times New Roman" panose="02020603050405020304" pitchFamily="18" charset="0"/>
              </a:rPr>
              <a:t>ĐIỂM MỚI CỦA CHƯƠNG TRÌNH GIÁO DỤC PHỔ THÔNG 2018 VÀ YÊU CẦU TRONG QUÁ TRÌNH TỔ CHỨC THỰC HIỆN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4618" y="132490"/>
            <a:ext cx="3652878" cy="767943"/>
          </a:xfrm>
          <a:prstGeom prst="rect">
            <a:avLst/>
          </a:prstGeom>
        </p:spPr>
      </p:pic>
      <p:sp>
        <p:nvSpPr>
          <p:cNvPr id="11" name="Title 1">
            <a:extLst>
              <a:ext uri="{FF2B5EF4-FFF2-40B4-BE49-F238E27FC236}">
                <a16:creationId xmlns:a16="http://schemas.microsoft.com/office/drawing/2014/main" id="{FA6E7EE1-2AC5-7741-8349-455A76A52237}"/>
              </a:ext>
            </a:extLst>
          </p:cNvPr>
          <p:cNvSpPr txBox="1">
            <a:spLocks/>
          </p:cNvSpPr>
          <p:nvPr/>
        </p:nvSpPr>
        <p:spPr>
          <a:xfrm>
            <a:off x="1783514" y="5364460"/>
            <a:ext cx="8195958" cy="12005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lnSpc>
                <a:spcPct val="110000"/>
              </a:lnSpc>
            </a:pPr>
            <a:r>
              <a:rPr lang="vi-VN" sz="2000" b="1" dirty="0">
                <a:solidFill>
                  <a:srgbClr val="002060"/>
                </a:solidFill>
              </a:rPr>
              <a:t>NGÀY </a:t>
            </a:r>
            <a:r>
              <a:rPr lang="en-US" sz="2000" b="1" dirty="0">
                <a:solidFill>
                  <a:srgbClr val="002060"/>
                </a:solidFill>
              </a:rPr>
              <a:t>07</a:t>
            </a:r>
            <a:r>
              <a:rPr lang="vi-VN" sz="2000" b="1" dirty="0">
                <a:solidFill>
                  <a:srgbClr val="002060"/>
                </a:solidFill>
              </a:rPr>
              <a:t>/</a:t>
            </a:r>
            <a:r>
              <a:rPr lang="en-US" sz="2000" b="1" dirty="0">
                <a:solidFill>
                  <a:srgbClr val="002060"/>
                </a:solidFill>
              </a:rPr>
              <a:t>02</a:t>
            </a:r>
            <a:r>
              <a:rPr lang="vi-VN" sz="2000" b="1" dirty="0">
                <a:solidFill>
                  <a:srgbClr val="002060"/>
                </a:solidFill>
              </a:rPr>
              <a:t>/202</a:t>
            </a:r>
            <a:r>
              <a:rPr lang="en-US" sz="2000" b="1" dirty="0">
                <a:solidFill>
                  <a:srgbClr val="002060"/>
                </a:solidFill>
              </a:rPr>
              <a:t>3</a:t>
            </a:r>
            <a:endParaRPr lang="vi-VN" sz="2000" b="1" dirty="0">
              <a:solidFill>
                <a:srgbClr val="002060"/>
              </a:solidFill>
            </a:endParaRPr>
          </a:p>
        </p:txBody>
      </p:sp>
    </p:spTree>
    <p:extLst>
      <p:ext uri="{BB962C8B-B14F-4D97-AF65-F5344CB8AC3E}">
        <p14:creationId xmlns:p14="http://schemas.microsoft.com/office/powerpoint/2010/main" val="15145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695224" y="3810001"/>
            <a:ext cx="3847987" cy="2692869"/>
          </a:xfrm>
          <a:prstGeom prst="rect">
            <a:avLst/>
          </a:prstGeom>
        </p:spPr>
      </p:pic>
      <p:pic>
        <p:nvPicPr>
          <p:cNvPr id="4" name="Picture 3"/>
          <p:cNvPicPr>
            <a:picLocks noChangeAspect="1"/>
          </p:cNvPicPr>
          <p:nvPr/>
        </p:nvPicPr>
        <p:blipFill>
          <a:blip r:embed="rId3"/>
          <a:stretch>
            <a:fillRect/>
          </a:stretch>
        </p:blipFill>
        <p:spPr>
          <a:xfrm>
            <a:off x="0" y="727862"/>
            <a:ext cx="8191615" cy="2831505"/>
          </a:xfrm>
          <a:prstGeom prst="rect">
            <a:avLst/>
          </a:prstGeom>
        </p:spPr>
      </p:pic>
      <p:pic>
        <p:nvPicPr>
          <p:cNvPr id="5" name="Picture 4"/>
          <p:cNvPicPr>
            <a:picLocks noChangeAspect="1"/>
          </p:cNvPicPr>
          <p:nvPr/>
        </p:nvPicPr>
        <p:blipFill rotWithShape="1">
          <a:blip r:embed="rId4"/>
          <a:srcRect r="2064"/>
          <a:stretch/>
        </p:blipFill>
        <p:spPr>
          <a:xfrm>
            <a:off x="0" y="3635830"/>
            <a:ext cx="8022531" cy="2932353"/>
          </a:xfrm>
          <a:prstGeom prst="rect">
            <a:avLst/>
          </a:prstGeom>
        </p:spPr>
      </p:pic>
      <p:pic>
        <p:nvPicPr>
          <p:cNvPr id="8" name="Picture 7"/>
          <p:cNvPicPr>
            <a:picLocks noChangeAspect="1"/>
          </p:cNvPicPr>
          <p:nvPr/>
        </p:nvPicPr>
        <p:blipFill>
          <a:blip r:embed="rId5"/>
          <a:stretch>
            <a:fillRect/>
          </a:stretch>
        </p:blipFill>
        <p:spPr>
          <a:xfrm>
            <a:off x="8380989" y="1492464"/>
            <a:ext cx="2628571" cy="1914286"/>
          </a:xfrm>
          <a:prstGeom prst="rect">
            <a:avLst/>
          </a:prstGeom>
        </p:spPr>
      </p:pic>
      <p:pic>
        <p:nvPicPr>
          <p:cNvPr id="10" name="Picture 9"/>
          <p:cNvPicPr>
            <a:picLocks noChangeAspect="1"/>
          </p:cNvPicPr>
          <p:nvPr/>
        </p:nvPicPr>
        <p:blipFill>
          <a:blip r:embed="rId6"/>
          <a:stretch>
            <a:fillRect/>
          </a:stretch>
        </p:blipFill>
        <p:spPr>
          <a:xfrm>
            <a:off x="11023190" y="4706963"/>
            <a:ext cx="1040041" cy="936036"/>
          </a:xfrm>
          <a:prstGeom prst="rect">
            <a:avLst/>
          </a:prstGeom>
        </p:spPr>
      </p:pic>
      <p:sp>
        <p:nvSpPr>
          <p:cNvPr id="11" name="Rectangle 10"/>
          <p:cNvSpPr/>
          <p:nvPr/>
        </p:nvSpPr>
        <p:spPr>
          <a:xfrm>
            <a:off x="0" y="87290"/>
            <a:ext cx="12895385"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PHỔ THÔNG</a:t>
            </a:r>
            <a:endParaRPr lang="vi-VN" sz="1000" b="0" i="0" dirty="0">
              <a:solidFill>
                <a:schemeClr val="bg1"/>
              </a:solidFill>
              <a:effectLst/>
              <a:latin typeface="MS Shell Dlg 2" panose="020B0604030504040204" pitchFamily="34" charset="0"/>
            </a:endParaRPr>
          </a:p>
        </p:txBody>
      </p:sp>
      <p:sp>
        <p:nvSpPr>
          <p:cNvPr id="9" name="Rectangle 8"/>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PHỔ THÔNG</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363659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1A75-C0F4-AAE3-C6CE-ABF45045A8C7}"/>
              </a:ext>
            </a:extLst>
          </p:cNvPr>
          <p:cNvSpPr>
            <a:spLocks noGrp="1"/>
          </p:cNvSpPr>
          <p:nvPr>
            <p:ph type="title"/>
          </p:nvPr>
        </p:nvSpPr>
        <p:spPr>
          <a:xfrm>
            <a:off x="5673969" y="1382578"/>
            <a:ext cx="7291754" cy="887365"/>
          </a:xfrm>
        </p:spPr>
        <p:txBody>
          <a:bodyPr>
            <a:noAutofit/>
          </a:bodyPr>
          <a:lstStyle/>
          <a:p>
            <a:r>
              <a:rPr lang="vi-VN" sz="3300" b="1" dirty="0">
                <a:solidFill>
                  <a:srgbClr val="00B050"/>
                </a:solidFill>
                <a:ea typeface=".VnTime"/>
                <a:cs typeface=".VnTime"/>
              </a:rPr>
              <a:t>CHƯƠNG TRÌNH 2018</a:t>
            </a:r>
            <a:br>
              <a:rPr lang="en-US" sz="3300" dirty="0">
                <a:solidFill>
                  <a:srgbClr val="00B050"/>
                </a:solidFill>
                <a:effectLst/>
                <a:latin typeface=".VnTime"/>
                <a:ea typeface=".VnTime"/>
                <a:cs typeface=".VnTime"/>
              </a:rPr>
            </a:br>
            <a:endParaRPr lang="en-US" sz="3300" dirty="0">
              <a:solidFill>
                <a:srgbClr val="00B050"/>
              </a:solidFill>
            </a:endParaRPr>
          </a:p>
        </p:txBody>
      </p:sp>
      <p:sp>
        <p:nvSpPr>
          <p:cNvPr id="3" name="Content Placeholder 2">
            <a:extLst>
              <a:ext uri="{FF2B5EF4-FFF2-40B4-BE49-F238E27FC236}">
                <a16:creationId xmlns:a16="http://schemas.microsoft.com/office/drawing/2014/main" id="{7A4DD8B0-FE5F-327A-071C-BDFFFED5E131}"/>
              </a:ext>
            </a:extLst>
          </p:cNvPr>
          <p:cNvSpPr>
            <a:spLocks noGrp="1"/>
          </p:cNvSpPr>
          <p:nvPr>
            <p:ph idx="1"/>
          </p:nvPr>
        </p:nvSpPr>
        <p:spPr>
          <a:xfrm>
            <a:off x="5673969" y="2649415"/>
            <a:ext cx="5486400" cy="3576282"/>
          </a:xfrm>
        </p:spPr>
        <p:txBody>
          <a:bodyPr>
            <a:noAutofit/>
          </a:bodyPr>
          <a:lstStyle/>
          <a:p>
            <a:pPr marL="0" indent="0" algn="just">
              <a:lnSpc>
                <a:spcPct val="107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t>
            </a:r>
            <a:r>
              <a:rPr lang="vi-VN" sz="2400" dirty="0">
                <a:latin typeface="Times New Roman" panose="02020603050405020304" pitchFamily="18" charset="0"/>
                <a:cs typeface="Times New Roman" panose="02020603050405020304" pitchFamily="18" charset="0"/>
              </a:rPr>
              <a:t>ịa 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nhà 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trao quyền chủ động và trách nhiệm trong việc lựa chọn, bổ sung một số nội dung giáo dục và triển khai kế hoạch giáo dục phù hợp với đối tượng giáo dục và điều kiện của địa phương, của nhà trường</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9957D4F6-1304-D4B6-6045-B06957D16D8F}"/>
              </a:ext>
            </a:extLst>
          </p:cNvPr>
          <p:cNvSpPr txBox="1">
            <a:spLocks/>
          </p:cNvSpPr>
          <p:nvPr/>
        </p:nvSpPr>
        <p:spPr>
          <a:xfrm>
            <a:off x="-480643" y="1455084"/>
            <a:ext cx="7420704" cy="887365"/>
          </a:xfrm>
          <a:prstGeom prst="rect">
            <a:avLst/>
          </a:prstGeom>
        </p:spPr>
        <p:txBody>
          <a:bodyPr vert="horz" lIns="91440" tIns="45720" rIns="91440" bIns="45720" rtlCol="0" anchor="t">
            <a:normAutofit fontScale="75000" lnSpcReduction="20000"/>
          </a:bodyPr>
          <a:lstStyle>
            <a:lvl1pPr algn="ctr" defTabSz="914400" rtl="0" eaLnBrk="1" latinLnBrk="0" hangingPunct="1">
              <a:lnSpc>
                <a:spcPct val="95000"/>
              </a:lnSpc>
              <a:spcBef>
                <a:spcPct val="0"/>
              </a:spcBef>
              <a:buNone/>
              <a:defRPr sz="4200" b="1" kern="1200" spc="-50" baseline="0">
                <a:solidFill>
                  <a:srgbClr val="C00000"/>
                </a:solidFill>
                <a:latin typeface="Arial" panose="020B0604020202020204" pitchFamily="34" charset="0"/>
                <a:ea typeface="+mj-ea"/>
                <a:cs typeface="Arial" panose="020B0604020202020204" pitchFamily="34" charset="0"/>
              </a:defRPr>
            </a:lvl1pPr>
          </a:lstStyle>
          <a:p>
            <a:r>
              <a:rPr lang="vi-VN" sz="4400" dirty="0">
                <a:latin typeface="+mj-lt"/>
                <a:ea typeface=".VnTime"/>
                <a:cs typeface=".VnTime"/>
              </a:rPr>
              <a:t>CHƯƠNG TRÌNH 2006</a:t>
            </a:r>
            <a:br>
              <a:rPr lang="en-US" sz="4400" dirty="0">
                <a:latin typeface="+mj-lt"/>
                <a:ea typeface=".VnTime"/>
                <a:cs typeface=".VnTime"/>
              </a:rPr>
            </a:br>
            <a:endParaRPr lang="en-US" dirty="0">
              <a:latin typeface="+mj-lt"/>
            </a:endParaRPr>
          </a:p>
        </p:txBody>
      </p:sp>
      <p:sp>
        <p:nvSpPr>
          <p:cNvPr id="5" name="Content Placeholder 2">
            <a:extLst>
              <a:ext uri="{FF2B5EF4-FFF2-40B4-BE49-F238E27FC236}">
                <a16:creationId xmlns:a16="http://schemas.microsoft.com/office/drawing/2014/main" id="{F76E1492-E816-D7C0-14F4-7D9F492BA0BB}"/>
              </a:ext>
            </a:extLst>
          </p:cNvPr>
          <p:cNvSpPr txBox="1">
            <a:spLocks/>
          </p:cNvSpPr>
          <p:nvPr/>
        </p:nvSpPr>
        <p:spPr>
          <a:xfrm>
            <a:off x="808896" y="2684585"/>
            <a:ext cx="4452422" cy="357628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9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1pPr>
            <a:lvl2pPr marL="365760" indent="0" algn="l" defTabSz="914400" rtl="0" eaLnBrk="1" latinLnBrk="0" hangingPunct="1">
              <a:lnSpc>
                <a:spcPct val="100000"/>
              </a:lnSpc>
              <a:spcBef>
                <a:spcPts val="900"/>
              </a:spcBef>
              <a:buFont typeface="Arial" panose="020B0604020202020204" pitchFamily="34" charset="0"/>
              <a:buNone/>
              <a:defRPr sz="2000" kern="1200">
                <a:solidFill>
                  <a:srgbClr val="002060"/>
                </a:solidFill>
                <a:latin typeface="Arial" panose="020B0604020202020204" pitchFamily="34" charset="0"/>
                <a:ea typeface="+mn-ea"/>
                <a:cs typeface="Arial" panose="020B0604020202020204" pitchFamily="34" charset="0"/>
              </a:defRPr>
            </a:lvl2pPr>
            <a:lvl3pPr marL="365760"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3pPr>
            <a:lvl4pPr marL="640080" indent="0" algn="l" defTabSz="914400" rtl="0" eaLnBrk="1" latinLnBrk="0" hangingPunct="1">
              <a:lnSpc>
                <a:spcPct val="100000"/>
              </a:lnSpc>
              <a:spcBef>
                <a:spcPts val="600"/>
              </a:spcBef>
              <a:buFontTx/>
              <a:buNone/>
              <a:defRPr sz="2000" i="1" kern="1200">
                <a:solidFill>
                  <a:srgbClr val="002060"/>
                </a:solidFill>
                <a:latin typeface="Arial" panose="020B0604020202020204" pitchFamily="34" charset="0"/>
                <a:ea typeface="+mn-ea"/>
                <a:cs typeface="Arial" panose="020B0604020202020204" pitchFamily="34" charset="0"/>
              </a:defRPr>
            </a:lvl4pPr>
            <a:lvl5pPr marL="612648"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600"/>
              </a:spcBef>
              <a:spcAft>
                <a:spcPts val="600"/>
              </a:spcAft>
            </a:pPr>
            <a:r>
              <a:rPr lang="vi-VN" sz="2400" dirty="0">
                <a:latin typeface="Times New Roman" panose="02020603050405020304" pitchFamily="18" charset="0"/>
                <a:ea typeface=".VnTime"/>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nhất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chặt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chẽ</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CT GDPT 2006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5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802584991"/>
              </p:ext>
            </p:extLst>
          </p:nvPr>
        </p:nvGraphicFramePr>
        <p:xfrm>
          <a:off x="146304" y="942848"/>
          <a:ext cx="11823192" cy="4556848"/>
        </p:xfrm>
        <a:graphic>
          <a:graphicData uri="http://schemas.openxmlformats.org/drawingml/2006/table">
            <a:tbl>
              <a:tblPr firstRow="1" bandRow="1">
                <a:tableStyleId>{5C22544A-7EE6-4342-B048-85BDC9FD1C3A}</a:tableStyleId>
              </a:tblPr>
              <a:tblGrid>
                <a:gridCol w="1821023">
                  <a:extLst>
                    <a:ext uri="{9D8B030D-6E8A-4147-A177-3AD203B41FA5}">
                      <a16:colId xmlns:a16="http://schemas.microsoft.com/office/drawing/2014/main" val="72771795"/>
                    </a:ext>
                  </a:extLst>
                </a:gridCol>
                <a:gridCol w="4476307">
                  <a:extLst>
                    <a:ext uri="{9D8B030D-6E8A-4147-A177-3AD203B41FA5}">
                      <a16:colId xmlns:a16="http://schemas.microsoft.com/office/drawing/2014/main" val="1436807334"/>
                    </a:ext>
                  </a:extLst>
                </a:gridCol>
                <a:gridCol w="5525862">
                  <a:extLst>
                    <a:ext uri="{9D8B030D-6E8A-4147-A177-3AD203B41FA5}">
                      <a16:colId xmlns:a16="http://schemas.microsoft.com/office/drawing/2014/main" val="3048763051"/>
                    </a:ext>
                  </a:extLst>
                </a:gridCol>
              </a:tblGrid>
              <a:tr h="34027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130128">
                <a:tc>
                  <a:txBody>
                    <a:bodyPr/>
                    <a:lstStyle/>
                    <a:p>
                      <a:r>
                        <a:rPr lang="en-US" sz="2200" b="1" dirty="0" err="1">
                          <a:latin typeface="Times New Roman" panose="02020603050405020304" pitchFamily="18" charset="0"/>
                          <a:cs typeface="Times New Roman" panose="02020603050405020304" pitchFamily="18" charset="0"/>
                        </a:rPr>
                        <a:t>Phương</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pháp</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900" baseline="0" dirty="0" err="1">
                          <a:latin typeface="Times New Roman" panose="02020603050405020304" pitchFamily="18" charset="0"/>
                          <a:cs typeface="Times New Roman" panose="02020603050405020304" pitchFamily="18" charset="0"/>
                        </a:rPr>
                        <a:t>Định</a:t>
                      </a:r>
                      <a:r>
                        <a:rPr lang="en-US" sz="2200" kern="900" baseline="0" dirty="0">
                          <a:latin typeface="Times New Roman" panose="02020603050405020304" pitchFamily="18" charset="0"/>
                          <a:cs typeface="Times New Roman" panose="02020603050405020304" pitchFamily="18" charset="0"/>
                        </a:rPr>
                        <a:t> </a:t>
                      </a:r>
                      <a:r>
                        <a:rPr lang="en-US" sz="2200" kern="900" baseline="0" dirty="0" err="1">
                          <a:latin typeface="Times New Roman" panose="02020603050405020304" pitchFamily="18" charset="0"/>
                          <a:cs typeface="Times New Roman" panose="02020603050405020304" pitchFamily="18" charset="0"/>
                        </a:rPr>
                        <a:t>hướng</a:t>
                      </a:r>
                      <a:r>
                        <a:rPr lang="en-US" sz="2200"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trang</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bị</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kiến</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thức</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kĩ</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năng</a:t>
                      </a:r>
                      <a:r>
                        <a:rPr lang="en-US" sz="2200" kern="900" baseline="0" dirty="0">
                          <a:latin typeface="Times New Roman" panose="02020603050405020304" pitchFamily="18" charset="0"/>
                          <a:cs typeface="Times New Roman" panose="02020603050405020304" pitchFamily="18" charset="0"/>
                        </a:rPr>
                        <a:t>.</a:t>
                      </a:r>
                      <a:endParaRPr lang="en-GB" sz="2200" kern="900" baseline="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Đổi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sang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1200" dirty="0">
                          <a:solidFill>
                            <a:srgbClr val="FF0000"/>
                          </a:solidFill>
                          <a:latin typeface="Times New Roman" panose="02020603050405020304" pitchFamily="18" charset="0"/>
                          <a:ea typeface="+mn-ea"/>
                          <a:cs typeface="Times New Roman" panose="02020603050405020304" pitchFamily="18" charset="0"/>
                        </a:rPr>
                        <a:t>H</a:t>
                      </a:r>
                      <a:r>
                        <a:rPr lang="vi-VN" sz="2200" kern="1200" dirty="0">
                          <a:solidFill>
                            <a:srgbClr val="FF0000"/>
                          </a:solidFill>
                          <a:latin typeface="Times New Roman" panose="02020603050405020304" pitchFamily="18" charset="0"/>
                          <a:ea typeface="+mn-ea"/>
                          <a:cs typeface="Times New Roman" panose="02020603050405020304" pitchFamily="18" charset="0"/>
                        </a:rPr>
                        <a:t>ình thành và phát triển cho </a:t>
                      </a:r>
                      <a:r>
                        <a:rPr lang="vi-VN" sz="2200" kern="1200" dirty="0">
                          <a:solidFill>
                            <a:schemeClr val="dk1"/>
                          </a:solidFill>
                          <a:latin typeface="Times New Roman" panose="02020603050405020304" pitchFamily="18" charset="0"/>
                          <a:ea typeface="+mn-ea"/>
                          <a:cs typeface="Times New Roman" panose="02020603050405020304" pitchFamily="18" charset="0"/>
                        </a:rPr>
                        <a:t>học sinh</a:t>
                      </a:r>
                      <a:r>
                        <a:rPr lang="en-US" sz="2200" kern="1200" dirty="0">
                          <a:solidFill>
                            <a:schemeClr val="dk1"/>
                          </a:solidFill>
                          <a:latin typeface="Times New Roman" panose="02020603050405020304" pitchFamily="18" charset="0"/>
                          <a:ea typeface="+mn-ea"/>
                          <a:cs typeface="Times New Roman" panose="02020603050405020304" pitchFamily="18" charset="0"/>
                        </a:rPr>
                        <a:t>:</a:t>
                      </a:r>
                      <a:r>
                        <a:rPr lang="vi-VN" sz="2200" kern="1200" dirty="0">
                          <a:solidFill>
                            <a:schemeClr val="dk1"/>
                          </a:solidFill>
                          <a:latin typeface="Times New Roman" panose="02020603050405020304" pitchFamily="18" charset="0"/>
                          <a:ea typeface="+mn-ea"/>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tự</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lĩnh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để</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triển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phẩm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chất</a:t>
                      </a:r>
                      <a:r>
                        <a:rPr lang="en-US" sz="2200" b="1" i="1" dirty="0">
                          <a:latin typeface="Times New Roman" panose="02020603050405020304" pitchFamily="18" charset="0"/>
                          <a:cs typeface="Times New Roman" panose="02020603050405020304" pitchFamily="18" charset="0"/>
                        </a:rPr>
                        <a:t> (qua </a:t>
                      </a:r>
                      <a:r>
                        <a:rPr lang="en-US" sz="2200" b="1" i="1" dirty="0" err="1">
                          <a:latin typeface="Times New Roman" panose="02020603050405020304" pitchFamily="18" charset="0"/>
                          <a:cs typeface="Times New Roman" panose="02020603050405020304" pitchFamily="18" charset="0"/>
                        </a:rPr>
                        <a:t>hoạt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vận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nhằm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63034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21477339"/>
              </p:ext>
            </p:extLst>
          </p:nvPr>
        </p:nvGraphicFramePr>
        <p:xfrm>
          <a:off x="91440" y="1162305"/>
          <a:ext cx="12015216" cy="4117630"/>
        </p:xfrm>
        <a:graphic>
          <a:graphicData uri="http://schemas.openxmlformats.org/drawingml/2006/table">
            <a:tbl>
              <a:tblPr firstRow="1" bandRow="1">
                <a:tableStyleId>{5C22544A-7EE6-4342-B048-85BDC9FD1C3A}</a:tableStyleId>
              </a:tblPr>
              <a:tblGrid>
                <a:gridCol w="1599363">
                  <a:extLst>
                    <a:ext uri="{9D8B030D-6E8A-4147-A177-3AD203B41FA5}">
                      <a16:colId xmlns:a16="http://schemas.microsoft.com/office/drawing/2014/main" val="72771795"/>
                    </a:ext>
                  </a:extLst>
                </a:gridCol>
                <a:gridCol w="4718122">
                  <a:extLst>
                    <a:ext uri="{9D8B030D-6E8A-4147-A177-3AD203B41FA5}">
                      <a16:colId xmlns:a16="http://schemas.microsoft.com/office/drawing/2014/main" val="1436807334"/>
                    </a:ext>
                  </a:extLst>
                </a:gridCol>
                <a:gridCol w="5697731">
                  <a:extLst>
                    <a:ext uri="{9D8B030D-6E8A-4147-A177-3AD203B41FA5}">
                      <a16:colId xmlns:a16="http://schemas.microsoft.com/office/drawing/2014/main" val="3048763051"/>
                    </a:ext>
                  </a:extLst>
                </a:gridCol>
              </a:tblGrid>
              <a:tr h="37715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3690910">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SGK</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SGK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được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coi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nguồn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Một chương trình, nhiều </a:t>
                      </a:r>
                      <a:r>
                        <a:rPr lang="en-US" sz="2200" dirty="0">
                          <a:latin typeface="Times New Roman" panose="02020603050405020304" pitchFamily="18" charset="0"/>
                          <a:cs typeface="Times New Roman" panose="02020603050405020304" pitchFamily="18" charset="0"/>
                        </a:rPr>
                        <a:t>SGK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thay đổi </a:t>
                      </a: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vi-VN" sz="2200" dirty="0">
                          <a:latin typeface="Times New Roman" panose="02020603050405020304" pitchFamily="18" charset="0"/>
                          <a:cs typeface="Times New Roman" panose="02020603050405020304" pitchFamily="18" charset="0"/>
                        </a:rPr>
                        <a:t> dạy học từ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sang dạy học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đóng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trò</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liệu</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SGK </a:t>
                      </a: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8324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871355280"/>
              </p:ext>
            </p:extLst>
          </p:nvPr>
        </p:nvGraphicFramePr>
        <p:xfrm>
          <a:off x="173737" y="64008"/>
          <a:ext cx="11932921" cy="7199815"/>
        </p:xfrm>
        <a:graphic>
          <a:graphicData uri="http://schemas.openxmlformats.org/drawingml/2006/table">
            <a:tbl>
              <a:tblPr firstRow="1" bandRow="1">
                <a:tableStyleId>{5C22544A-7EE6-4342-B048-85BDC9FD1C3A}</a:tableStyleId>
              </a:tblPr>
              <a:tblGrid>
                <a:gridCol w="1588409">
                  <a:extLst>
                    <a:ext uri="{9D8B030D-6E8A-4147-A177-3AD203B41FA5}">
                      <a16:colId xmlns:a16="http://schemas.microsoft.com/office/drawing/2014/main" val="72771795"/>
                    </a:ext>
                  </a:extLst>
                </a:gridCol>
                <a:gridCol w="4685806">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463735">
                <a:tc>
                  <a:txBody>
                    <a:bodyPr/>
                    <a:lstStyle/>
                    <a:p>
                      <a:pPr algn="ct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257105">
                <a:tc>
                  <a:txBody>
                    <a:bodyPr/>
                    <a:lstStyle/>
                    <a:p>
                      <a:r>
                        <a:rPr lang="en-US" sz="2000" b="1" dirty="0" err="1">
                          <a:latin typeface="Times New Roman" panose="02020603050405020304" pitchFamily="18" charset="0"/>
                          <a:cs typeface="Times New Roman" panose="02020603050405020304" pitchFamily="18" charset="0"/>
                        </a:rPr>
                        <a:t>Vai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trò</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của</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giáo</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viên</a:t>
                      </a:r>
                      <a:endParaRPr 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theo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đã</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được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định</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Kế</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dục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môn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học</a:t>
                      </a:r>
                      <a:r>
                        <a:rPr lang="en-US" sz="2000" dirty="0">
                          <a:solidFill>
                            <a:srgbClr val="C00000"/>
                          </a:solidFill>
                          <a:latin typeface="Times New Roman" panose="02020603050405020304" pitchFamily="18" charset="0"/>
                          <a:cs typeface="Times New Roman" panose="02020603050405020304" pitchFamily="18" charset="0"/>
                        </a:rPr>
                        <a:t>/</a:t>
                      </a:r>
                      <a:r>
                        <a:rPr lang="en-US" sz="2000" dirty="0" err="1">
                          <a:solidFill>
                            <a:srgbClr val="C00000"/>
                          </a:solidFill>
                          <a:latin typeface="Times New Roman" panose="02020603050405020304" pitchFamily="18" charset="0"/>
                          <a:cs typeface="Times New Roman" panose="02020603050405020304" pitchFamily="18" charset="0"/>
                        </a:rPr>
                        <a:t>hoạt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động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quy</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định</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nội</a:t>
                      </a:r>
                      <a:r>
                        <a:rPr lang="en-US" sz="2000" dirty="0">
                          <a:solidFill>
                            <a:srgbClr val="C00000"/>
                          </a:solidFill>
                          <a:latin typeface="Times New Roman" panose="02020603050405020304" pitchFamily="18" charset="0"/>
                          <a:cs typeface="Times New Roman" panose="02020603050405020304" pitchFamily="18" charset="0"/>
                        </a:rPr>
                        <a:t> dung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cốt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lõi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bắt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buộc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các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theo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khối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lớp</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yêu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từng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cùng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nhà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tổ</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chuyên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giáo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dục</a:t>
                      </a:r>
                      <a:r>
                        <a:rPr lang="en-US" sz="2000" b="1" i="1" dirty="0">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của</a:t>
                      </a:r>
                      <a:r>
                        <a:rPr lang="en-US" sz="2000" b="1" i="1" dirty="0">
                          <a:solidFill>
                            <a:srgbClr val="C00000"/>
                          </a:solidFill>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nhà</a:t>
                      </a:r>
                      <a:r>
                        <a:rPr lang="en-US" sz="2000" b="1" i="1" dirty="0">
                          <a:solidFill>
                            <a:srgbClr val="C00000"/>
                          </a:solidFill>
                          <a:latin typeface="Times New Roman" panose="02020603050405020304" pitchFamily="18" charset="0"/>
                          <a:cs typeface="Times New Roman" panose="02020603050405020304" pitchFamily="18" charset="0"/>
                        </a:rPr>
                        <a:t> tr</a:t>
                      </a:r>
                      <a:r>
                        <a:rPr lang="vi-VN" sz="2000" b="1" i="1" dirty="0">
                          <a:solidFill>
                            <a:srgbClr val="C00000"/>
                          </a:solidFill>
                          <a:latin typeface="Times New Roman" panose="02020603050405020304" pitchFamily="18" charset="0"/>
                          <a:cs typeface="Times New Roman" panose="02020603050405020304" pitchFamily="18" charset="0"/>
                        </a:rPr>
                        <a:t>ư</a:t>
                      </a:r>
                      <a:r>
                        <a:rPr lang="en-US" sz="2000" b="1" i="1" dirty="0" err="1">
                          <a:solidFill>
                            <a:srgbClr val="C00000"/>
                          </a:solidFill>
                          <a:latin typeface="Times New Roman" panose="02020603050405020304" pitchFamily="18" charset="0"/>
                          <a:cs typeface="Times New Roman" panose="02020603050405020304" pitchFamily="18" charset="0"/>
                        </a:rPr>
                        <a:t>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dạy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a:t>
                      </a:r>
                      <a:endParaRPr lang="en-GB" sz="2000" b="1" i="1"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425178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3433558717"/>
              </p:ext>
            </p:extLst>
          </p:nvPr>
        </p:nvGraphicFramePr>
        <p:xfrm>
          <a:off x="301752" y="676656"/>
          <a:ext cx="11585448" cy="5541264"/>
        </p:xfrm>
        <a:graphic>
          <a:graphicData uri="http://schemas.openxmlformats.org/drawingml/2006/table">
            <a:tbl>
              <a:tblPr firstRow="1" bandRow="1">
                <a:tableStyleId>{5C22544A-7EE6-4342-B048-85BDC9FD1C3A}</a:tableStyleId>
              </a:tblPr>
              <a:tblGrid>
                <a:gridCol w="1641272">
                  <a:extLst>
                    <a:ext uri="{9D8B030D-6E8A-4147-A177-3AD203B41FA5}">
                      <a16:colId xmlns:a16="http://schemas.microsoft.com/office/drawing/2014/main" val="72771795"/>
                    </a:ext>
                  </a:extLst>
                </a:gridCol>
                <a:gridCol w="4634178">
                  <a:extLst>
                    <a:ext uri="{9D8B030D-6E8A-4147-A177-3AD203B41FA5}">
                      <a16:colId xmlns:a16="http://schemas.microsoft.com/office/drawing/2014/main" val="1436807334"/>
                    </a:ext>
                  </a:extLst>
                </a:gridCol>
                <a:gridCol w="5309998">
                  <a:extLst>
                    <a:ext uri="{9D8B030D-6E8A-4147-A177-3AD203B41FA5}">
                      <a16:colId xmlns:a16="http://schemas.microsoft.com/office/drawing/2014/main" val="3048763051"/>
                    </a:ext>
                  </a:extLst>
                </a:gridCol>
              </a:tblGrid>
              <a:tr h="439403">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101861">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SGK.</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Mọi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Ban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Ban).</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cần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đạt</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khuyến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thân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Chương trình giáo dục chia ra 2 giai đoạn sẽ định hướng và cho phép học sinh lựa chọn nghề nghiệp ngay từ những năm học </a:t>
                      </a:r>
                      <a:r>
                        <a:rPr lang="en-US" sz="2200" dirty="0" err="1">
                          <a:latin typeface="Times New Roman" panose="02020603050405020304" pitchFamily="18" charset="0"/>
                          <a:cs typeface="Times New Roman" panose="02020603050405020304" pitchFamily="18" charset="0"/>
                        </a:rPr>
                        <a:t>cuối</a:t>
                      </a:r>
                      <a:r>
                        <a:rPr lang="vi-VN" sz="2200" dirty="0">
                          <a:latin typeface="Times New Roman" panose="02020603050405020304" pitchFamily="18" charset="0"/>
                          <a:cs typeface="Times New Roman" panose="02020603050405020304" pitchFamily="18" charset="0"/>
                        </a:rPr>
                        <a:t> cấp </a:t>
                      </a:r>
                      <a:r>
                        <a:rPr lang="vi-VN" sz="22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CS</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1240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13458519"/>
              </p:ext>
            </p:extLst>
          </p:nvPr>
        </p:nvGraphicFramePr>
        <p:xfrm>
          <a:off x="429768" y="685800"/>
          <a:ext cx="11466576" cy="5404104"/>
        </p:xfrm>
        <a:graphic>
          <a:graphicData uri="http://schemas.openxmlformats.org/drawingml/2006/table">
            <a:tbl>
              <a:tblPr firstRow="1" bandRow="1">
                <a:tableStyleId>{5C22544A-7EE6-4342-B048-85BDC9FD1C3A}</a:tableStyleId>
              </a:tblPr>
              <a:tblGrid>
                <a:gridCol w="1624431">
                  <a:extLst>
                    <a:ext uri="{9D8B030D-6E8A-4147-A177-3AD203B41FA5}">
                      <a16:colId xmlns:a16="http://schemas.microsoft.com/office/drawing/2014/main" val="72771795"/>
                    </a:ext>
                  </a:extLst>
                </a:gridCol>
                <a:gridCol w="4586630">
                  <a:extLst>
                    <a:ext uri="{9D8B030D-6E8A-4147-A177-3AD203B41FA5}">
                      <a16:colId xmlns:a16="http://schemas.microsoft.com/office/drawing/2014/main" val="1436807334"/>
                    </a:ext>
                  </a:extLst>
                </a:gridCol>
                <a:gridCol w="5255515">
                  <a:extLst>
                    <a:ext uri="{9D8B030D-6E8A-4147-A177-3AD203B41FA5}">
                      <a16:colId xmlns:a16="http://schemas.microsoft.com/office/drawing/2014/main" val="3048763051"/>
                    </a:ext>
                  </a:extLst>
                </a:gridCol>
              </a:tblGrid>
              <a:tr h="496500">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907604">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cha </a:t>
                      </a:r>
                      <a:r>
                        <a:rPr lang="en-US" sz="2200" b="1" baseline="0" dirty="0" err="1">
                          <a:latin typeface="Times New Roman" panose="02020603050405020304" pitchFamily="18" charset="0"/>
                          <a:cs typeface="Times New Roman" panose="02020603050405020304" pitchFamily="18" charset="0"/>
                        </a:rPr>
                        <a:t>mẹ</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941704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666841319"/>
              </p:ext>
            </p:extLst>
          </p:nvPr>
        </p:nvGraphicFramePr>
        <p:xfrm>
          <a:off x="329184" y="685800"/>
          <a:ext cx="11475720" cy="5047488"/>
        </p:xfrm>
        <a:graphic>
          <a:graphicData uri="http://schemas.openxmlformats.org/drawingml/2006/table">
            <a:tbl>
              <a:tblPr firstRow="1" bandRow="1">
                <a:tableStyleId>{5C22544A-7EE6-4342-B048-85BDC9FD1C3A}</a:tableStyleId>
              </a:tblPr>
              <a:tblGrid>
                <a:gridCol w="1764392">
                  <a:extLst>
                    <a:ext uri="{9D8B030D-6E8A-4147-A177-3AD203B41FA5}">
                      <a16:colId xmlns:a16="http://schemas.microsoft.com/office/drawing/2014/main" val="72771795"/>
                    </a:ext>
                  </a:extLst>
                </a:gridCol>
                <a:gridCol w="4451622">
                  <a:extLst>
                    <a:ext uri="{9D8B030D-6E8A-4147-A177-3AD203B41FA5}">
                      <a16:colId xmlns:a16="http://schemas.microsoft.com/office/drawing/2014/main" val="1436807334"/>
                    </a:ext>
                  </a:extLst>
                </a:gridCol>
                <a:gridCol w="5259706">
                  <a:extLst>
                    <a:ext uri="{9D8B030D-6E8A-4147-A177-3AD203B41FA5}">
                      <a16:colId xmlns:a16="http://schemas.microsoft.com/office/drawing/2014/main" val="3048763051"/>
                    </a:ext>
                  </a:extLst>
                </a:gridCol>
              </a:tblGrid>
              <a:tr h="521416">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526072">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cơ</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sở</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CSGD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140112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5213-694A-55D4-5E48-209BF5AA4BD8}"/>
              </a:ext>
            </a:extLst>
          </p:cNvPr>
          <p:cNvSpPr>
            <a:spLocks noGrp="1"/>
          </p:cNvSpPr>
          <p:nvPr>
            <p:ph type="title"/>
          </p:nvPr>
        </p:nvSpPr>
        <p:spPr>
          <a:xfrm>
            <a:off x="861113" y="475489"/>
            <a:ext cx="10559743" cy="950976"/>
          </a:xfrm>
        </p:spPr>
        <p:txBody>
          <a:bodyPr>
            <a:noAutofit/>
          </a:bodyPr>
          <a:lstStyle/>
          <a:p>
            <a:pPr algn="ctr"/>
            <a:r>
              <a:rPr lang="en-US" sz="2800" b="1" dirty="0" err="1">
                <a:solidFill>
                  <a:srgbClr val="002060"/>
                </a:solidFill>
                <a:latin typeface="Times New Roman" panose="02020603050405020304" pitchFamily="18" charset="0"/>
                <a:cs typeface="Times New Roman" panose="02020603050405020304" pitchFamily="18" charset="0"/>
              </a:rPr>
              <a:t>Điều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chất</a:t>
            </a:r>
            <a:r>
              <a:rPr lang="en-US" sz="2800" b="1" dirty="0">
                <a:solidFill>
                  <a:srgbClr val="002060"/>
                </a:solidFill>
                <a:latin typeface="Times New Roman" panose="02020603050405020304" pitchFamily="18" charset="0"/>
                <a:cs typeface="Times New Roman" panose="02020603050405020304" pitchFamily="18" charset="0"/>
              </a:rPr>
              <a:t> (CSVC)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dạy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(TBDH)</a:t>
            </a:r>
            <a:r>
              <a:rPr lang="en-GB" sz="2800" b="1" dirty="0">
                <a:solidFill>
                  <a:srgbClr val="002060"/>
                </a:solidFill>
                <a:latin typeface="Times New Roman" panose="02020603050405020304" pitchFamily="18" charset="0"/>
                <a:cs typeface="Times New Roman" panose="02020603050405020304" pitchFamily="18" charset="0"/>
              </a:rPr>
              <a:t>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280208-135C-C613-1FE6-215FC0636F50}"/>
              </a:ext>
            </a:extLst>
          </p:cNvPr>
          <p:cNvSpPr txBox="1">
            <a:spLocks/>
          </p:cNvSpPr>
          <p:nvPr/>
        </p:nvSpPr>
        <p:spPr>
          <a:xfrm>
            <a:off x="861113" y="1863737"/>
            <a:ext cx="10818269" cy="4731027"/>
          </a:xfrm>
          <a:prstGeom prst="rect">
            <a:avLst/>
          </a:prstGeom>
        </p:spPr>
        <p:txBody>
          <a:bodyPr>
            <a:no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cs typeface="Times New Roman" panose="02020603050405020304" pitchFamily="18" charset="0"/>
              </a:rPr>
              <a:t> dung khoa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2018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đổi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quá</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CSVC, TBDH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trường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nếu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ứng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thì</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vẫn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sử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dụng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được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triển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khai</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chỉ</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phương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thức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dụng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theo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Tuy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đáp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ứng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tốt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của</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b="1" i="1" dirty="0" err="1">
                <a:solidFill>
                  <a:srgbClr val="002060"/>
                </a:solidFill>
                <a:latin typeface="Times New Roman" panose="02020603050405020304" pitchFamily="18" charset="0"/>
                <a:cs typeface="Times New Roman" panose="02020603050405020304" pitchFamily="18" charset="0"/>
              </a:rPr>
              <a:t>thì</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phải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tiếp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tăng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cường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nhất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là</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TBDH </a:t>
            </a:r>
            <a:r>
              <a:rPr lang="en-US" sz="2400" b="1" i="1" dirty="0" err="1">
                <a:solidFill>
                  <a:srgbClr val="002060"/>
                </a:solidFill>
                <a:latin typeface="Times New Roman" panose="02020603050405020304" pitchFamily="18" charset="0"/>
                <a:cs typeface="Times New Roman" panose="02020603050405020304" pitchFamily="18" charset="0"/>
              </a:rPr>
              <a:t>theo</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yêu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cầu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mới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thí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nghiệm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học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bộ</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cs typeface="Times New Roman" panose="02020603050405020304" pitchFamily="18" charset="0"/>
              </a:rPr>
              <a:t>...</a:t>
            </a:r>
            <a:r>
              <a:rPr lang="en-GB" sz="2400" b="1" i="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853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dirty="0"/>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46074186"/>
              </p:ext>
            </p:extLst>
          </p:nvPr>
        </p:nvGraphicFramePr>
        <p:xfrm>
          <a:off x="0" y="329184"/>
          <a:ext cx="12192000" cy="6089904"/>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72771795"/>
                    </a:ext>
                  </a:extLst>
                </a:gridCol>
                <a:gridCol w="4628895">
                  <a:extLst>
                    <a:ext uri="{9D8B030D-6E8A-4147-A177-3AD203B41FA5}">
                      <a16:colId xmlns:a16="http://schemas.microsoft.com/office/drawing/2014/main" val="1436807334"/>
                    </a:ext>
                  </a:extLst>
                </a:gridCol>
                <a:gridCol w="5588001">
                  <a:extLst>
                    <a:ext uri="{9D8B030D-6E8A-4147-A177-3AD203B41FA5}">
                      <a16:colId xmlns:a16="http://schemas.microsoft.com/office/drawing/2014/main" val="3048763051"/>
                    </a:ext>
                  </a:extLst>
                </a:gridCol>
              </a:tblGrid>
              <a:tr h="62006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469842">
                <a:tc>
                  <a:txBody>
                    <a:bodyPr/>
                    <a:lstStyle/>
                    <a:p>
                      <a:r>
                        <a:rPr lang="en-US" sz="2200" b="1" dirty="0" err="1">
                          <a:latin typeface="Times New Roman" panose="02020603050405020304" pitchFamily="18" charset="0"/>
                          <a:cs typeface="Times New Roman" panose="02020603050405020304" pitchFamily="18" charset="0"/>
                        </a:rPr>
                        <a:t>Trách</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nhiệm</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địa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phương</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GDPT 2018.</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2018. </a:t>
                      </a: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49339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4CFD-FA48-3235-56BF-08F7E6A28932}"/>
              </a:ext>
            </a:extLst>
          </p:cNvPr>
          <p:cNvSpPr>
            <a:spLocks noGrp="1"/>
          </p:cNvSpPr>
          <p:nvPr>
            <p:ph type="title"/>
          </p:nvPr>
        </p:nvSpPr>
        <p:spPr>
          <a:xfrm>
            <a:off x="356616" y="219456"/>
            <a:ext cx="7507224" cy="630936"/>
          </a:xfrm>
        </p:spPr>
        <p:txBody>
          <a:bodyPr>
            <a:normAutofit/>
          </a:bodyPr>
          <a:lstStyle/>
          <a:p>
            <a:r>
              <a:rPr lang="en-US" sz="3200" b="1" dirty="0">
                <a:latin typeface="Times New Roman" panose="02020603050405020304" pitchFamily="18" charset="0"/>
                <a:cs typeface="Times New Roman" panose="02020603050405020304" pitchFamily="18" charset="0"/>
              </a:rPr>
              <a:t>ĐỔI MỚI GIÁO DỤC PHỔ THÔNG</a:t>
            </a:r>
          </a:p>
        </p:txBody>
      </p:sp>
      <p:graphicFrame>
        <p:nvGraphicFramePr>
          <p:cNvPr id="3" name="Diagram 2">
            <a:extLst>
              <a:ext uri="{FF2B5EF4-FFF2-40B4-BE49-F238E27FC236}">
                <a16:creationId xmlns:a16="http://schemas.microsoft.com/office/drawing/2014/main" id="{F8A58DA2-DF87-D848-BADB-4E2E1080F53F}"/>
              </a:ext>
            </a:extLst>
          </p:cNvPr>
          <p:cNvGraphicFramePr/>
          <p:nvPr>
            <p:extLst>
              <p:ext uri="{D42A27DB-BD31-4B8C-83A1-F6EECF244321}">
                <p14:modId xmlns:p14="http://schemas.microsoft.com/office/powerpoint/2010/main" val="2403227284"/>
              </p:ext>
            </p:extLst>
          </p:nvPr>
        </p:nvGraphicFramePr>
        <p:xfrm>
          <a:off x="1066800" y="850392"/>
          <a:ext cx="10058400" cy="25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0CA14B48-3368-5D6C-B246-C2DEE098BC38}"/>
              </a:ext>
            </a:extLst>
          </p:cNvPr>
          <p:cNvGraphicFramePr/>
          <p:nvPr>
            <p:extLst>
              <p:ext uri="{D42A27DB-BD31-4B8C-83A1-F6EECF244321}">
                <p14:modId xmlns:p14="http://schemas.microsoft.com/office/powerpoint/2010/main" val="1860443624"/>
              </p:ext>
            </p:extLst>
          </p:nvPr>
        </p:nvGraphicFramePr>
        <p:xfrm>
          <a:off x="445008" y="3355848"/>
          <a:ext cx="11301984" cy="3566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815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661373117"/>
              </p:ext>
            </p:extLst>
          </p:nvPr>
        </p:nvGraphicFramePr>
        <p:xfrm>
          <a:off x="-20320" y="-40639"/>
          <a:ext cx="12212320" cy="692480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72771795"/>
                    </a:ext>
                  </a:extLst>
                </a:gridCol>
                <a:gridCol w="3911600">
                  <a:extLst>
                    <a:ext uri="{9D8B030D-6E8A-4147-A177-3AD203B41FA5}">
                      <a16:colId xmlns:a16="http://schemas.microsoft.com/office/drawing/2014/main" val="1436807334"/>
                    </a:ext>
                  </a:extLst>
                </a:gridCol>
                <a:gridCol w="6675120">
                  <a:extLst>
                    <a:ext uri="{9D8B030D-6E8A-4147-A177-3AD203B41FA5}">
                      <a16:colId xmlns:a16="http://schemas.microsoft.com/office/drawing/2014/main" val="3048763051"/>
                    </a:ext>
                  </a:extLst>
                </a:gridCol>
              </a:tblGrid>
              <a:tr h="52709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397708">
                <a:tc>
                  <a:txBody>
                    <a:bodyPr/>
                    <a:lstStyle/>
                    <a:p>
                      <a:r>
                        <a:rPr lang="en-US" sz="2200" b="1" dirty="0">
                          <a:latin typeface="Times New Roman" panose="02020603050405020304" pitchFamily="18" charset="0"/>
                          <a:cs typeface="Times New Roman" panose="02020603050405020304" pitchFamily="18" charset="0"/>
                        </a:rPr>
                        <a:t>Quan </a:t>
                      </a:r>
                      <a:r>
                        <a:rPr lang="en-US" sz="2200" b="1" dirty="0" err="1">
                          <a:latin typeface="Times New Roman" panose="02020603050405020304" pitchFamily="18" charset="0"/>
                          <a:cs typeface="Times New Roman" panose="02020603050405020304" pitchFamily="18" charset="0"/>
                        </a:rPr>
                        <a:t>điểm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tiêu</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Giúp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năng lực, phẩm chất này đều được cụ thể hóa bằng những yêu cầu cần đạt ở từng môn học, cấp học</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Sự đổi mới toàn diện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từ chương trình, sách giáo khoa, phương pháp dạy học và kiểm tra</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đánh giá</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G</a:t>
                      </a:r>
                      <a:r>
                        <a:rPr lang="vi-VN" sz="2200" dirty="0">
                          <a:latin typeface="Times New Roman" panose="02020603050405020304" pitchFamily="18" charset="0"/>
                          <a:cs typeface="Times New Roman" panose="02020603050405020304" pitchFamily="18" charset="0"/>
                        </a:rPr>
                        <a:t>iúp học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chủ kiến thức phổ thông, biết vận dụng hiệu quả kiến 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vi-VN" sz="2200" dirty="0">
                          <a:latin typeface="Times New Roman" panose="02020603050405020304" pitchFamily="18" charset="0"/>
                          <a:cs typeface="Times New Roman" panose="02020603050405020304" pitchFamily="18" charset="0"/>
                        </a:rPr>
                        <a:t> vào đời sống và tự học suốt đời, có định hướng lựa chọn nghề nghiệp phù hợp, biết xây dựng và phát triển hài hoà các mối quan hệ xã hội, có cá tính, nhân cách và đời sống tâm hồn phong phú, nhờ đó có được cuộc sống có ý nghĩa và đóng góp tích cực vào sự phát triển của đất nước và nhân loại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4081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466098951"/>
              </p:ext>
            </p:extLst>
          </p:nvPr>
        </p:nvGraphicFramePr>
        <p:xfrm>
          <a:off x="155448" y="101600"/>
          <a:ext cx="11955272" cy="6654800"/>
        </p:xfrm>
        <a:graphic>
          <a:graphicData uri="http://schemas.openxmlformats.org/drawingml/2006/table">
            <a:tbl>
              <a:tblPr firstRow="1" bandRow="1">
                <a:tableStyleId>{5C22544A-7EE6-4342-B048-85BDC9FD1C3A}</a:tableStyleId>
              </a:tblPr>
              <a:tblGrid>
                <a:gridCol w="1706033">
                  <a:extLst>
                    <a:ext uri="{9D8B030D-6E8A-4147-A177-3AD203B41FA5}">
                      <a16:colId xmlns:a16="http://schemas.microsoft.com/office/drawing/2014/main" val="72771795"/>
                    </a:ext>
                  </a:extLst>
                </a:gridCol>
                <a:gridCol w="4579934">
                  <a:extLst>
                    <a:ext uri="{9D8B030D-6E8A-4147-A177-3AD203B41FA5}">
                      <a16:colId xmlns:a16="http://schemas.microsoft.com/office/drawing/2014/main" val="1436807334"/>
                    </a:ext>
                  </a:extLst>
                </a:gridCol>
                <a:gridCol w="5669305">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07000"/>
                        </a:lnSpc>
                        <a:spcBef>
                          <a:spcPts val="600"/>
                        </a:spcBef>
                        <a:spcAft>
                          <a:spcPts val="600"/>
                        </a:spcAft>
                        <a:buNone/>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5)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7)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8)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12)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14)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1) Giáo dục ngôn ngữ và văn học; 2) Giáo dục toán học; 3) Giáo dục khoa học xã hội; 4) Giáo dục khoa học tự nhiên; 5) Giáo dục công nghệ; 6) Giáo dục tin học; 7) Giáo dục công dân; 8) Giáo dục quốc phòng và an ninh; 9) Giáo dục nghệ thuật; 10) Giáo dục thể chất; 11) Giáo dục hướng nghiệp; 12) Các chuyên đề học tập; 13) Hoạt động trải nghiệm và Hoạt động trải nghiệm, hướng nghiệp</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14) Nội dung giáo dục của địa phương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Các</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nội</a:t>
                      </a:r>
                      <a:r>
                        <a:rPr lang="en-US" sz="2200" dirty="0">
                          <a:solidFill>
                            <a:srgbClr val="FF0000"/>
                          </a:solidFill>
                          <a:latin typeface="Times New Roman" panose="02020603050405020304" pitchFamily="18" charset="0"/>
                          <a:cs typeface="Times New Roman" panose="02020603050405020304" pitchFamily="18" charset="0"/>
                        </a:rPr>
                        <a:t> dung: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tập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thể</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ngoài</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giờ</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lên</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lớp</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hướng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nghiệp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trong</a:t>
                      </a:r>
                      <a:r>
                        <a:rPr lang="en-US" sz="2200" i="1" dirty="0">
                          <a:solidFill>
                            <a:srgbClr val="FF0000"/>
                          </a:solidFill>
                          <a:latin typeface="Times New Roman" panose="02020603050405020304" pitchFamily="18" charset="0"/>
                          <a:cs typeface="Times New Roman" panose="02020603050405020304" pitchFamily="18" charset="0"/>
                        </a:rPr>
                        <a:t> CT 2006 </a:t>
                      </a:r>
                      <a:r>
                        <a:rPr lang="en-US" sz="2200" i="1" dirty="0" err="1">
                          <a:solidFill>
                            <a:srgbClr val="FF0000"/>
                          </a:solidFill>
                          <a:latin typeface="Times New Roman" panose="02020603050405020304" pitchFamily="18" charset="0"/>
                          <a:cs typeface="Times New Roman" panose="02020603050405020304" pitchFamily="18" charset="0"/>
                        </a:rPr>
                        <a:t>nh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ng </a:t>
                      </a:r>
                      <a:r>
                        <a:rPr lang="en-US" sz="2200" i="1" dirty="0" err="1">
                          <a:solidFill>
                            <a:srgbClr val="FF0000"/>
                          </a:solidFill>
                          <a:latin typeface="Times New Roman" panose="02020603050405020304" pitchFamily="18" charset="0"/>
                          <a:cs typeface="Times New Roman" panose="02020603050405020304" pitchFamily="18" charset="0"/>
                        </a:rPr>
                        <a:t>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a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err="1">
                          <a:solidFill>
                            <a:srgbClr val="FF0000"/>
                          </a:solidFill>
                          <a:latin typeface="Times New Roman" panose="02020603050405020304" pitchFamily="18" charset="0"/>
                          <a:cs typeface="Times New Roman" panose="02020603050405020304" pitchFamily="18" charset="0"/>
                        </a:rPr>
                        <a:t>ơng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trình</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5235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115411644"/>
              </p:ext>
            </p:extLst>
          </p:nvPr>
        </p:nvGraphicFramePr>
        <p:xfrm>
          <a:off x="82296" y="101600"/>
          <a:ext cx="12028423" cy="6654800"/>
        </p:xfrm>
        <a:graphic>
          <a:graphicData uri="http://schemas.openxmlformats.org/drawingml/2006/table">
            <a:tbl>
              <a:tblPr firstRow="1" bandRow="1">
                <a:tableStyleId>{5C22544A-7EE6-4342-B048-85BDC9FD1C3A}</a:tableStyleId>
              </a:tblPr>
              <a:tblGrid>
                <a:gridCol w="1725554">
                  <a:extLst>
                    <a:ext uri="{9D8B030D-6E8A-4147-A177-3AD203B41FA5}">
                      <a16:colId xmlns:a16="http://schemas.microsoft.com/office/drawing/2014/main" val="72771795"/>
                    </a:ext>
                  </a:extLst>
                </a:gridCol>
                <a:gridCol w="4598875">
                  <a:extLst>
                    <a:ext uri="{9D8B030D-6E8A-4147-A177-3AD203B41FA5}">
                      <a16:colId xmlns:a16="http://schemas.microsoft.com/office/drawing/2014/main" val="1436807334"/>
                    </a:ext>
                  </a:extLst>
                </a:gridCol>
                <a:gridCol w="5703994">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ngoài</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ra</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còn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có</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môn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tự</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chọn</a:t>
                      </a:r>
                      <a:r>
                        <a:rPr lang="en-US" sz="2200" strike="noStrike" dirty="0">
                          <a:solidFill>
                            <a:schemeClr val="tx1"/>
                          </a:solidFill>
                          <a:latin typeface="Times New Roman" panose="02020603050405020304" pitchFamily="18" charset="0"/>
                          <a:cs typeface="Times New Roman" panose="02020603050405020304" pitchFamily="18" charset="0"/>
                        </a:rPr>
                        <a:t> (Tin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Anh,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dân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tộc</a:t>
                      </a:r>
                      <a:r>
                        <a:rPr lang="en-US" sz="2200" strike="noStrike" dirty="0">
                          <a:solidFill>
                            <a:schemeClr val="tx1"/>
                          </a:solidFill>
                          <a:latin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23 – 26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25-30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08533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52615" y="3313852"/>
            <a:ext cx="5578383" cy="3268059"/>
          </a:xfrm>
          <a:prstGeom prst="rect">
            <a:avLst/>
          </a:prstGeom>
        </p:spPr>
      </p:pic>
      <p:pic>
        <p:nvPicPr>
          <p:cNvPr id="15" name="Picture 14"/>
          <p:cNvPicPr>
            <a:picLocks noChangeAspect="1"/>
          </p:cNvPicPr>
          <p:nvPr/>
        </p:nvPicPr>
        <p:blipFill>
          <a:blip r:embed="rId3"/>
          <a:stretch>
            <a:fillRect/>
          </a:stretch>
        </p:blipFill>
        <p:spPr>
          <a:xfrm>
            <a:off x="652615" y="230619"/>
            <a:ext cx="8283564" cy="3083233"/>
          </a:xfrm>
          <a:prstGeom prst="rect">
            <a:avLst/>
          </a:prstGeom>
        </p:spPr>
      </p:pic>
      <p:sp>
        <p:nvSpPr>
          <p:cNvPr id="12" name="Rectangle 11"/>
          <p:cNvSpPr/>
          <p:nvPr/>
        </p:nvSpPr>
        <p:spPr>
          <a:xfrm>
            <a:off x="2621190" y="387241"/>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TIỂU HỌC</a:t>
            </a:r>
            <a:endParaRPr lang="vi-VN" sz="1000" b="0" i="0" dirty="0">
              <a:solidFill>
                <a:schemeClr val="tx2">
                  <a:lumMod val="50000"/>
                </a:schemeClr>
              </a:solidFill>
              <a:effectLst/>
              <a:latin typeface="MS Shell Dlg 2" panose="020B0604030504040204" pitchFamily="34" charset="0"/>
            </a:endParaRPr>
          </a:p>
        </p:txBody>
      </p:sp>
      <p:pic>
        <p:nvPicPr>
          <p:cNvPr id="17" name="Picture 16"/>
          <p:cNvPicPr>
            <a:picLocks noChangeAspect="1"/>
          </p:cNvPicPr>
          <p:nvPr/>
        </p:nvPicPr>
        <p:blipFill>
          <a:blip r:embed="rId4"/>
          <a:stretch>
            <a:fillRect/>
          </a:stretch>
        </p:blipFill>
        <p:spPr>
          <a:xfrm>
            <a:off x="6230998" y="3981730"/>
            <a:ext cx="1717695" cy="824147"/>
          </a:xfrm>
          <a:prstGeom prst="rect">
            <a:avLst/>
          </a:prstGeom>
        </p:spPr>
      </p:pic>
      <p:pic>
        <p:nvPicPr>
          <p:cNvPr id="18" name="Picture 17"/>
          <p:cNvPicPr>
            <a:picLocks noChangeAspect="1"/>
          </p:cNvPicPr>
          <p:nvPr/>
        </p:nvPicPr>
        <p:blipFill>
          <a:blip r:embed="rId5"/>
          <a:stretch>
            <a:fillRect/>
          </a:stretch>
        </p:blipFill>
        <p:spPr>
          <a:xfrm>
            <a:off x="8936179" y="1579964"/>
            <a:ext cx="1523810" cy="838095"/>
          </a:xfrm>
          <a:prstGeom prst="rect">
            <a:avLst/>
          </a:prstGeom>
        </p:spPr>
      </p:pic>
      <p:pic>
        <p:nvPicPr>
          <p:cNvPr id="19" name="Picture 18"/>
          <p:cNvPicPr>
            <a:picLocks noChangeAspect="1"/>
          </p:cNvPicPr>
          <p:nvPr/>
        </p:nvPicPr>
        <p:blipFill>
          <a:blip r:embed="rId6"/>
          <a:stretch>
            <a:fillRect/>
          </a:stretch>
        </p:blipFill>
        <p:spPr>
          <a:xfrm>
            <a:off x="8117590" y="3739867"/>
            <a:ext cx="3000247" cy="2101555"/>
          </a:xfrm>
          <a:prstGeom prst="rect">
            <a:avLst/>
          </a:prstGeom>
        </p:spPr>
      </p:pic>
    </p:spTree>
    <p:extLst>
      <p:ext uri="{BB962C8B-B14F-4D97-AF65-F5344CB8AC3E}">
        <p14:creationId xmlns:p14="http://schemas.microsoft.com/office/powerpoint/2010/main" val="160239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00907686"/>
              </p:ext>
            </p:extLst>
          </p:nvPr>
        </p:nvGraphicFramePr>
        <p:xfrm>
          <a:off x="73152" y="101600"/>
          <a:ext cx="11905488" cy="6654800"/>
        </p:xfrm>
        <a:graphic>
          <a:graphicData uri="http://schemas.openxmlformats.org/drawingml/2006/table">
            <a:tbl>
              <a:tblPr firstRow="1" bandRow="1">
                <a:tableStyleId>{5C22544A-7EE6-4342-B048-85BDC9FD1C3A}</a:tableStyleId>
              </a:tblPr>
              <a:tblGrid>
                <a:gridCol w="1698929">
                  <a:extLst>
                    <a:ext uri="{9D8B030D-6E8A-4147-A177-3AD203B41FA5}">
                      <a16:colId xmlns:a16="http://schemas.microsoft.com/office/drawing/2014/main" val="72771795"/>
                    </a:ext>
                  </a:extLst>
                </a:gridCol>
                <a:gridCol w="4560862">
                  <a:extLst>
                    <a:ext uri="{9D8B030D-6E8A-4147-A177-3AD203B41FA5}">
                      <a16:colId xmlns:a16="http://schemas.microsoft.com/office/drawing/2014/main" val="1436807334"/>
                    </a:ext>
                  </a:extLst>
                </a:gridCol>
                <a:gridCol w="5645697">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Thể</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Âm</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nhạc</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Mĩ</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Tin </a:t>
                      </a:r>
                      <a:r>
                        <a:rPr lang="en-US" sz="2200" dirty="0" err="1">
                          <a:solidFill>
                            <a:srgbClr val="FF0000"/>
                          </a:solidFill>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27-29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6737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r="14422"/>
          <a:stretch/>
        </p:blipFill>
        <p:spPr>
          <a:xfrm>
            <a:off x="8977747" y="4536375"/>
            <a:ext cx="2722417" cy="1918824"/>
          </a:xfrm>
          <a:prstGeom prst="rect">
            <a:avLst/>
          </a:prstGeom>
        </p:spPr>
      </p:pic>
      <p:pic>
        <p:nvPicPr>
          <p:cNvPr id="12" name="Picture 11"/>
          <p:cNvPicPr>
            <a:picLocks noChangeAspect="1"/>
          </p:cNvPicPr>
          <p:nvPr/>
        </p:nvPicPr>
        <p:blipFill>
          <a:blip r:embed="rId3"/>
          <a:stretch>
            <a:fillRect/>
          </a:stretch>
        </p:blipFill>
        <p:spPr>
          <a:xfrm>
            <a:off x="399804" y="440510"/>
            <a:ext cx="8577943" cy="6014689"/>
          </a:xfrm>
          <a:prstGeom prst="rect">
            <a:avLst/>
          </a:prstGeom>
        </p:spPr>
      </p:pic>
      <p:sp>
        <p:nvSpPr>
          <p:cNvPr id="9" name="Rectangle 8"/>
          <p:cNvSpPr/>
          <p:nvPr/>
        </p:nvSpPr>
        <p:spPr>
          <a:xfrm>
            <a:off x="-422031" y="46142"/>
            <a:ext cx="12614031"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a:t>
            </a:r>
            <a:r>
              <a:rPr lang="vi-VN" sz="1000" dirty="0">
                <a:solidFill>
                  <a:schemeClr val="bg1"/>
                </a:solidFill>
                <a:latin typeface="Calibri" panose="020F0502020204030204" pitchFamily="34" charset="0"/>
              </a:rPr>
              <a:t>  </a:t>
            </a:r>
            <a:r>
              <a:rPr lang="vi-VN" b="1" i="0" dirty="0">
                <a:solidFill>
                  <a:schemeClr val="bg1"/>
                </a:solidFill>
                <a:effectLst/>
                <a:latin typeface="Calibri" panose="020F0502020204030204" pitchFamily="34" charset="0"/>
              </a:rPr>
              <a:t>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CƠ SỞ</a:t>
            </a:r>
            <a:endParaRPr lang="vi-VN" sz="1000" b="0" i="0" dirty="0">
              <a:solidFill>
                <a:schemeClr val="bg1"/>
              </a:solidFill>
              <a:effectLst/>
              <a:latin typeface="MS Shell Dlg 2" panose="020B0604030504040204" pitchFamily="34" charset="0"/>
            </a:endParaRPr>
          </a:p>
        </p:txBody>
      </p:sp>
      <p:pic>
        <p:nvPicPr>
          <p:cNvPr id="13" name="Picture 12"/>
          <p:cNvPicPr>
            <a:picLocks noChangeAspect="1"/>
          </p:cNvPicPr>
          <p:nvPr/>
        </p:nvPicPr>
        <p:blipFill>
          <a:blip r:embed="rId4"/>
          <a:stretch>
            <a:fillRect/>
          </a:stretch>
        </p:blipFill>
        <p:spPr>
          <a:xfrm>
            <a:off x="8977747" y="2001637"/>
            <a:ext cx="1494310" cy="788409"/>
          </a:xfrm>
          <a:prstGeom prst="rect">
            <a:avLst/>
          </a:prstGeom>
        </p:spPr>
      </p:pic>
      <p:pic>
        <p:nvPicPr>
          <p:cNvPr id="14" name="Picture 13"/>
          <p:cNvPicPr>
            <a:picLocks noChangeAspect="1"/>
          </p:cNvPicPr>
          <p:nvPr/>
        </p:nvPicPr>
        <p:blipFill>
          <a:blip r:embed="rId5"/>
          <a:stretch>
            <a:fillRect/>
          </a:stretch>
        </p:blipFill>
        <p:spPr>
          <a:xfrm>
            <a:off x="7023981" y="4833257"/>
            <a:ext cx="1627194" cy="905860"/>
          </a:xfrm>
          <a:prstGeom prst="rect">
            <a:avLst/>
          </a:prstGeom>
        </p:spPr>
      </p:pic>
      <p:sp>
        <p:nvSpPr>
          <p:cNvPr id="7" name="Rectangle 6"/>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CƠ SỞ</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275407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5554022"/>
              </p:ext>
            </p:extLst>
          </p:nvPr>
        </p:nvGraphicFramePr>
        <p:xfrm>
          <a:off x="109728" y="101600"/>
          <a:ext cx="11932921" cy="6654800"/>
        </p:xfrm>
        <a:graphic>
          <a:graphicData uri="http://schemas.openxmlformats.org/drawingml/2006/table">
            <a:tbl>
              <a:tblPr firstRow="1" bandRow="1">
                <a:tableStyleId>{5C22544A-7EE6-4342-B048-85BDC9FD1C3A}</a:tableStyleId>
              </a:tblPr>
              <a:tblGrid>
                <a:gridCol w="1756903">
                  <a:extLst>
                    <a:ext uri="{9D8B030D-6E8A-4147-A177-3AD203B41FA5}">
                      <a16:colId xmlns:a16="http://schemas.microsoft.com/office/drawing/2014/main" val="72771795"/>
                    </a:ext>
                  </a:extLst>
                </a:gridCol>
                <a:gridCol w="4517312">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13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06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04/09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28,5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439306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2284</TotalTime>
  <Words>3058</Words>
  <Application>Microsoft Office PowerPoint</Application>
  <PresentationFormat>Widescreen</PresentationFormat>
  <Paragraphs>119</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.VnTime</vt:lpstr>
      <vt:lpstr>Arial</vt:lpstr>
      <vt:lpstr>Avenir Next LT Pro</vt:lpstr>
      <vt:lpstr>Calibri</vt:lpstr>
      <vt:lpstr>Calibri Light</vt:lpstr>
      <vt:lpstr>Cambria</vt:lpstr>
      <vt:lpstr>MS Shell Dlg 2</vt:lpstr>
      <vt:lpstr>Times New Roman</vt:lpstr>
      <vt:lpstr>Wingdings</vt:lpstr>
      <vt:lpstr>Office Theme</vt:lpstr>
      <vt:lpstr>  ĐIỂM MỚI CỦA CHƯƠNG TRÌNH GIÁO DỤC PHỔ THÔNG 2018 VÀ YÊU CẦU TRONG QUÁ TRÌNH TỔ CHỨC THỰC HIỆN </vt:lpstr>
      <vt:lpstr>ĐỔI MỚI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CHƯƠNG TRÌNH 2018 </vt:lpstr>
      <vt:lpstr>PowerPoint Presentation</vt:lpstr>
      <vt:lpstr>PowerPoint Presentation</vt:lpstr>
      <vt:lpstr>PowerPoint Presentation</vt:lpstr>
      <vt:lpstr>PowerPoint Presentation</vt:lpstr>
      <vt:lpstr>PowerPoint Presentation</vt:lpstr>
      <vt:lpstr>PowerPoint Presentation</vt:lpstr>
      <vt:lpstr>Điều kiện về cơ sở vật chất (CSVC)  và thiết bị dạy học (TBDH)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NHÓM</dc:title>
  <dc:creator>Phan Thị Thanh Hội</dc:creator>
  <cp:lastModifiedBy>Administrator</cp:lastModifiedBy>
  <cp:revision>108</cp:revision>
  <dcterms:created xsi:type="dcterms:W3CDTF">2022-07-03T04:12:46Z</dcterms:created>
  <dcterms:modified xsi:type="dcterms:W3CDTF">2023-02-13T13:03:35Z</dcterms:modified>
</cp:coreProperties>
</file>